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72" r:id="rId1"/>
  </p:sldMasterIdLst>
  <p:notesMasterIdLst>
    <p:notesMasterId r:id="rId15"/>
  </p:notesMasterIdLst>
  <p:sldIdLst>
    <p:sldId id="336" r:id="rId2"/>
    <p:sldId id="338" r:id="rId3"/>
    <p:sldId id="349" r:id="rId4"/>
    <p:sldId id="342" r:id="rId5"/>
    <p:sldId id="344" r:id="rId6"/>
    <p:sldId id="333" r:id="rId7"/>
    <p:sldId id="339" r:id="rId8"/>
    <p:sldId id="340" r:id="rId9"/>
    <p:sldId id="348" r:id="rId10"/>
    <p:sldId id="345" r:id="rId11"/>
    <p:sldId id="346" r:id="rId12"/>
    <p:sldId id="347" r:id="rId13"/>
    <p:sldId id="33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146" autoAdjust="0"/>
  </p:normalViewPr>
  <p:slideViewPr>
    <p:cSldViewPr>
      <p:cViewPr varScale="1">
        <p:scale>
          <a:sx n="96" d="100"/>
          <a:sy n="96" d="100"/>
        </p:scale>
        <p:origin x="195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E9EABB-94A2-472B-9FF1-8343958B83B2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B6F2F5-67BA-4431-8065-3D101CCE6D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68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32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055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34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60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517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8187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89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117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9035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02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217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887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02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kingcounty.gov/environment/watersheds/cedar-river-lake-wa/pcb-pbde-loadings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838200"/>
            <a:ext cx="7406640" cy="147218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/>
              </a:rPr>
              <a:t>Lake Washington PCB/PBDE Study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Development and testing of a PCB fate model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971800"/>
            <a:ext cx="7406640" cy="28194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Curtis DeGasperi and Greg Pelletier</a:t>
            </a:r>
          </a:p>
          <a:p>
            <a:r>
              <a:rPr lang="en-US" sz="2200" dirty="0" smtClean="0"/>
              <a:t>King County Water and Land Resources Division </a:t>
            </a:r>
          </a:p>
          <a:p>
            <a:r>
              <a:rPr lang="en-US" sz="2200" dirty="0"/>
              <a:t>a</a:t>
            </a:r>
            <a:r>
              <a:rPr lang="en-US" sz="2200" dirty="0" smtClean="0"/>
              <a:t>nd Washington Department of Ecology</a:t>
            </a:r>
            <a:endParaRPr lang="en-US" sz="2200" dirty="0"/>
          </a:p>
          <a:p>
            <a:endParaRPr lang="en-US" sz="2200" dirty="0" smtClean="0"/>
          </a:p>
          <a:p>
            <a:r>
              <a:rPr lang="en-US" sz="2200" dirty="0" smtClean="0"/>
              <a:t>2014 Salish Sea Ecosystem Conference</a:t>
            </a:r>
            <a:endParaRPr lang="en-US" sz="2200" dirty="0"/>
          </a:p>
          <a:p>
            <a:r>
              <a:rPr lang="en-US" sz="2200" dirty="0" smtClean="0"/>
              <a:t>May 1, </a:t>
            </a:r>
            <a:r>
              <a:rPr lang="en-US" sz="2200" dirty="0"/>
              <a:t>2014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6153367"/>
            <a:ext cx="3032050" cy="62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899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Fate Model Conceptual Diagram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8053" y="1238090"/>
            <a:ext cx="6391547" cy="5174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990454" y="6260068"/>
            <a:ext cx="2165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 Davis (2004)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31"/>
          <a:stretch/>
        </p:blipFill>
        <p:spPr bwMode="auto">
          <a:xfrm>
            <a:off x="1123949" y="1143000"/>
            <a:ext cx="4856689" cy="42672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37"/>
          <a:stretch>
            <a:fillRect/>
          </a:stretch>
        </p:blipFill>
        <p:spPr bwMode="auto">
          <a:xfrm>
            <a:off x="6096000" y="2895600"/>
            <a:ext cx="2911469" cy="369025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133600" y="-21546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133600" y="241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2133600" y="241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2133600" y="4394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435608" y="76200"/>
            <a:ext cx="7498080" cy="1143000"/>
          </a:xfrm>
        </p:spPr>
        <p:txBody>
          <a:bodyPr/>
          <a:lstStyle/>
          <a:p>
            <a:r>
              <a:rPr lang="en-US" dirty="0" smtClean="0"/>
              <a:t>Active Sediment Layer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2971800" y="2590800"/>
            <a:ext cx="1066800" cy="4572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047506" y="2440172"/>
            <a:ext cx="64633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1964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05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7440" y="2377440"/>
            <a:ext cx="5616575" cy="4090987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7440" y="2377440"/>
            <a:ext cx="5616575" cy="4090987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Fate Model</a:t>
            </a:r>
            <a:br>
              <a:rPr lang="en-US" dirty="0" smtClean="0"/>
            </a:br>
            <a:r>
              <a:rPr lang="en-US" dirty="0" err="1" smtClean="0"/>
              <a:t>Hindcast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19600" y="381000"/>
            <a:ext cx="4384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Hindcast</a:t>
            </a:r>
            <a:r>
              <a:rPr lang="en-US" sz="2400" dirty="0" smtClean="0"/>
              <a:t> Model Performance </a:t>
            </a:r>
          </a:p>
          <a:p>
            <a:r>
              <a:rPr lang="en-US" sz="2400" dirty="0" smtClean="0"/>
              <a:t>(tPCB loading = 672 g/yr)</a:t>
            </a:r>
          </a:p>
          <a:p>
            <a:endParaRPr lang="en-US" sz="2400" dirty="0" smtClean="0"/>
          </a:p>
          <a:p>
            <a:r>
              <a:rPr lang="en-US" sz="2400" b="1" dirty="0" smtClean="0"/>
              <a:t>Concentration in Lake Water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Fate Model</a:t>
            </a:r>
            <a:br>
              <a:rPr lang="en-US" dirty="0" smtClean="0"/>
            </a:br>
            <a:r>
              <a:rPr lang="en-US" dirty="0" err="1" smtClean="0"/>
              <a:t>Hindcast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14800" y="381000"/>
            <a:ext cx="487389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Hindcast</a:t>
            </a:r>
            <a:r>
              <a:rPr lang="en-US" sz="2400" dirty="0" smtClean="0"/>
              <a:t> Model Performance </a:t>
            </a:r>
          </a:p>
          <a:p>
            <a:r>
              <a:rPr lang="en-US" sz="2400" dirty="0" smtClean="0"/>
              <a:t>(tPCB loading = 672 g/yr)</a:t>
            </a:r>
          </a:p>
          <a:p>
            <a:endParaRPr lang="en-US" sz="2400" dirty="0" smtClean="0"/>
          </a:p>
          <a:p>
            <a:r>
              <a:rPr lang="en-US" sz="2400" b="1" dirty="0" smtClean="0"/>
              <a:t>Concentration in Lake Sediment</a:t>
            </a:r>
            <a:endParaRPr lang="en-US" sz="24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7440" y="2377440"/>
            <a:ext cx="5518150" cy="407511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7440" y="2377440"/>
            <a:ext cx="5518150" cy="407511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600200"/>
            <a:ext cx="6472347" cy="482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Fate Model</a:t>
            </a:r>
            <a:br>
              <a:rPr lang="en-US" dirty="0" smtClean="0"/>
            </a:br>
            <a:r>
              <a:rPr lang="en-US" dirty="0" err="1" smtClean="0"/>
              <a:t>Hindcast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14800" y="381000"/>
            <a:ext cx="39009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Hindcast</a:t>
            </a:r>
            <a:r>
              <a:rPr lang="en-US" sz="2400" dirty="0" smtClean="0"/>
              <a:t> Model Performance </a:t>
            </a:r>
          </a:p>
          <a:p>
            <a:r>
              <a:rPr lang="en-US" sz="2400" dirty="0" smtClean="0"/>
              <a:t>(tPCB loading = 672 g/yr)</a:t>
            </a:r>
          </a:p>
          <a:p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200400" y="1600200"/>
            <a:ext cx="4252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PCB Concentration </a:t>
            </a:r>
            <a:r>
              <a:rPr lang="en-US" b="1" dirty="0"/>
              <a:t>in Lake Sediment</a:t>
            </a:r>
          </a:p>
          <a:p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7315200" y="2438400"/>
            <a:ext cx="762000" cy="2133600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800600" y="2209800"/>
            <a:ext cx="2566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Mean strongly influenced </a:t>
            </a:r>
          </a:p>
          <a:p>
            <a:r>
              <a:rPr lang="en-US" dirty="0" smtClean="0"/>
              <a:t>by these values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400800" y="2819400"/>
            <a:ext cx="838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71800" y="3429000"/>
            <a:ext cx="2111475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Model Predicted Conc.</a:t>
            </a:r>
          </a:p>
          <a:p>
            <a:r>
              <a:rPr lang="en-US" sz="1600" dirty="0" smtClean="0"/>
              <a:t>= 18 µg/kg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5638800" y="3429000"/>
            <a:ext cx="1335622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Sample Mean </a:t>
            </a:r>
          </a:p>
          <a:p>
            <a:r>
              <a:rPr lang="en-US" sz="1600" dirty="0" smtClean="0"/>
              <a:t>= 55 µg/kg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0" y="4343400"/>
            <a:ext cx="1484702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Sample Median </a:t>
            </a:r>
          </a:p>
          <a:p>
            <a:r>
              <a:rPr lang="en-US" sz="1600" dirty="0" smtClean="0"/>
              <a:t>= 22 µg/kg</a:t>
            </a:r>
            <a:endParaRPr lang="en-US" sz="1600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6400800" y="4114800"/>
            <a:ext cx="152400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2"/>
          </p:cNvCxnSpPr>
          <p:nvPr/>
        </p:nvCxnSpPr>
        <p:spPr>
          <a:xfrm flipH="1">
            <a:off x="5257800" y="4928175"/>
            <a:ext cx="56551" cy="5582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038600" y="4038600"/>
            <a:ext cx="914400" cy="1524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94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Historical Sediment Concentrations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95400"/>
            <a:ext cx="40386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Most 0-10 cm, some 0-2 cm sample depth</a:t>
            </a:r>
          </a:p>
          <a:p>
            <a:r>
              <a:rPr lang="en-US" dirty="0" smtClean="0"/>
              <a:t>Mean = 55 </a:t>
            </a:r>
            <a:r>
              <a:rPr lang="en-US" dirty="0" err="1" smtClean="0"/>
              <a:t>ug</a:t>
            </a:r>
            <a:r>
              <a:rPr lang="en-US" dirty="0" smtClean="0"/>
              <a:t>/kg dry weight</a:t>
            </a:r>
          </a:p>
          <a:p>
            <a:r>
              <a:rPr lang="en-US" dirty="0" smtClean="0"/>
              <a:t>2008 core shows rapid increase around10 cm</a:t>
            </a:r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657413"/>
            <a:ext cx="4267200" cy="480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5715000"/>
            <a:ext cx="462915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Diversion of Secondary Wastewater Discharges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324600"/>
            <a:ext cx="513762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Commercial Production of PCBs begins in US (1929)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105400"/>
            <a:ext cx="516295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Production and use of PCBs restricted by EPA (1977)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 flipV="1">
            <a:off x="5162952" y="4038600"/>
            <a:ext cx="1542648" cy="125146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648200" y="4495800"/>
            <a:ext cx="2286000" cy="140386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3"/>
          </p:cNvCxnSpPr>
          <p:nvPr/>
        </p:nvCxnSpPr>
        <p:spPr>
          <a:xfrm flipV="1">
            <a:off x="5137625" y="5943600"/>
            <a:ext cx="348775" cy="56566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4038600" y="3733800"/>
            <a:ext cx="1371600" cy="3810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45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Fate Model</a:t>
            </a:r>
            <a:br>
              <a:rPr lang="en-US" dirty="0" smtClean="0"/>
            </a:br>
            <a:r>
              <a:rPr lang="en-US" dirty="0" err="1" smtClean="0"/>
              <a:t>Hindcast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14800" y="381000"/>
            <a:ext cx="390094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Hindcast</a:t>
            </a:r>
            <a:r>
              <a:rPr lang="en-US" sz="2400" dirty="0" smtClean="0"/>
              <a:t> Model Performance </a:t>
            </a:r>
          </a:p>
          <a:p>
            <a:r>
              <a:rPr lang="en-US" sz="2400" dirty="0" smtClean="0"/>
              <a:t>(tPCB loading = 672 g/yr)</a:t>
            </a:r>
          </a:p>
          <a:p>
            <a:endParaRPr lang="en-US" sz="2400" dirty="0" smtClean="0"/>
          </a:p>
          <a:p>
            <a:r>
              <a:rPr lang="en-US" sz="2400" b="1" dirty="0" smtClean="0"/>
              <a:t>Fate Pathways</a:t>
            </a:r>
            <a:endParaRPr lang="en-US" sz="24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438400"/>
            <a:ext cx="7851775" cy="350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PCB Loading Summary</a:t>
            </a:r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762000" y="3192613"/>
            <a:ext cx="7169285" cy="2829128"/>
          </a:xfrm>
          <a:custGeom>
            <a:avLst/>
            <a:gdLst>
              <a:gd name="connsiteX0" fmla="*/ 0 w 7169285"/>
              <a:gd name="connsiteY0" fmla="*/ 32425 h 2829128"/>
              <a:gd name="connsiteX1" fmla="*/ 350195 w 7169285"/>
              <a:gd name="connsiteY1" fmla="*/ 32425 h 2829128"/>
              <a:gd name="connsiteX2" fmla="*/ 564204 w 7169285"/>
              <a:gd name="connsiteY2" fmla="*/ 226978 h 2829128"/>
              <a:gd name="connsiteX3" fmla="*/ 680936 w 7169285"/>
              <a:gd name="connsiteY3" fmla="*/ 499353 h 2829128"/>
              <a:gd name="connsiteX4" fmla="*/ 749029 w 7169285"/>
              <a:gd name="connsiteY4" fmla="*/ 752272 h 2829128"/>
              <a:gd name="connsiteX5" fmla="*/ 904672 w 7169285"/>
              <a:gd name="connsiteY5" fmla="*/ 1287293 h 2829128"/>
              <a:gd name="connsiteX6" fmla="*/ 972766 w 7169285"/>
              <a:gd name="connsiteY6" fmla="*/ 1705583 h 2829128"/>
              <a:gd name="connsiteX7" fmla="*/ 1060315 w 7169285"/>
              <a:gd name="connsiteY7" fmla="*/ 2123872 h 2829128"/>
              <a:gd name="connsiteX8" fmla="*/ 1274323 w 7169285"/>
              <a:gd name="connsiteY8" fmla="*/ 2415702 h 2829128"/>
              <a:gd name="connsiteX9" fmla="*/ 1575880 w 7169285"/>
              <a:gd name="connsiteY9" fmla="*/ 2746442 h 2829128"/>
              <a:gd name="connsiteX10" fmla="*/ 2081719 w 7169285"/>
              <a:gd name="connsiteY10" fmla="*/ 2756170 h 2829128"/>
              <a:gd name="connsiteX11" fmla="*/ 2607012 w 7169285"/>
              <a:gd name="connsiteY11" fmla="*/ 2785353 h 2829128"/>
              <a:gd name="connsiteX12" fmla="*/ 3073940 w 7169285"/>
              <a:gd name="connsiteY12" fmla="*/ 2785353 h 2829128"/>
              <a:gd name="connsiteX13" fmla="*/ 3394953 w 7169285"/>
              <a:gd name="connsiteY13" fmla="*/ 2522706 h 2829128"/>
              <a:gd name="connsiteX14" fmla="*/ 3579778 w 7169285"/>
              <a:gd name="connsiteY14" fmla="*/ 1851498 h 2829128"/>
              <a:gd name="connsiteX15" fmla="*/ 3657600 w 7169285"/>
              <a:gd name="connsiteY15" fmla="*/ 1102468 h 2829128"/>
              <a:gd name="connsiteX16" fmla="*/ 3774332 w 7169285"/>
              <a:gd name="connsiteY16" fmla="*/ 723089 h 2829128"/>
              <a:gd name="connsiteX17" fmla="*/ 3998068 w 7169285"/>
              <a:gd name="connsiteY17" fmla="*/ 139429 h 2829128"/>
              <a:gd name="connsiteX18" fmla="*/ 4795736 w 7169285"/>
              <a:gd name="connsiteY18" fmla="*/ 42153 h 2829128"/>
              <a:gd name="connsiteX19" fmla="*/ 5019472 w 7169285"/>
              <a:gd name="connsiteY19" fmla="*/ 207523 h 2829128"/>
              <a:gd name="connsiteX20" fmla="*/ 5097293 w 7169285"/>
              <a:gd name="connsiteY20" fmla="*/ 664723 h 2829128"/>
              <a:gd name="connsiteX21" fmla="*/ 5398851 w 7169285"/>
              <a:gd name="connsiteY21" fmla="*/ 1092740 h 2829128"/>
              <a:gd name="connsiteX22" fmla="*/ 6001966 w 7169285"/>
              <a:gd name="connsiteY22" fmla="*/ 1151106 h 2829128"/>
              <a:gd name="connsiteX23" fmla="*/ 6284068 w 7169285"/>
              <a:gd name="connsiteY23" fmla="*/ 869004 h 2829128"/>
              <a:gd name="connsiteX24" fmla="*/ 6371617 w 7169285"/>
              <a:gd name="connsiteY24" fmla="*/ 431259 h 2829128"/>
              <a:gd name="connsiteX25" fmla="*/ 6391072 w 7169285"/>
              <a:gd name="connsiteY25" fmla="*/ 285344 h 2829128"/>
              <a:gd name="connsiteX26" fmla="*/ 6449438 w 7169285"/>
              <a:gd name="connsiteY26" fmla="*/ 188068 h 2829128"/>
              <a:gd name="connsiteX27" fmla="*/ 7013642 w 7169285"/>
              <a:gd name="connsiteY27" fmla="*/ 158885 h 2829128"/>
              <a:gd name="connsiteX28" fmla="*/ 7169285 w 7169285"/>
              <a:gd name="connsiteY28" fmla="*/ 158885 h 282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169285" h="2829128">
                <a:moveTo>
                  <a:pt x="0" y="32425"/>
                </a:moveTo>
                <a:cubicBezTo>
                  <a:pt x="128080" y="16212"/>
                  <a:pt x="256161" y="0"/>
                  <a:pt x="350195" y="32425"/>
                </a:cubicBezTo>
                <a:cubicBezTo>
                  <a:pt x="444229" y="64850"/>
                  <a:pt x="509081" y="149157"/>
                  <a:pt x="564204" y="226978"/>
                </a:cubicBezTo>
                <a:cubicBezTo>
                  <a:pt x="619327" y="304799"/>
                  <a:pt x="650132" y="411804"/>
                  <a:pt x="680936" y="499353"/>
                </a:cubicBezTo>
                <a:cubicBezTo>
                  <a:pt x="711740" y="586902"/>
                  <a:pt x="711740" y="620949"/>
                  <a:pt x="749029" y="752272"/>
                </a:cubicBezTo>
                <a:cubicBezTo>
                  <a:pt x="786318" y="883595"/>
                  <a:pt x="867383" y="1128408"/>
                  <a:pt x="904672" y="1287293"/>
                </a:cubicBezTo>
                <a:cubicBezTo>
                  <a:pt x="941961" y="1446178"/>
                  <a:pt x="946826" y="1566153"/>
                  <a:pt x="972766" y="1705583"/>
                </a:cubicBezTo>
                <a:cubicBezTo>
                  <a:pt x="998707" y="1845013"/>
                  <a:pt x="1010056" y="2005519"/>
                  <a:pt x="1060315" y="2123872"/>
                </a:cubicBezTo>
                <a:cubicBezTo>
                  <a:pt x="1110574" y="2242225"/>
                  <a:pt x="1188396" y="2311940"/>
                  <a:pt x="1274323" y="2415702"/>
                </a:cubicBezTo>
                <a:cubicBezTo>
                  <a:pt x="1360251" y="2519464"/>
                  <a:pt x="1441314" y="2689697"/>
                  <a:pt x="1575880" y="2746442"/>
                </a:cubicBezTo>
                <a:cubicBezTo>
                  <a:pt x="1710446" y="2803187"/>
                  <a:pt x="1909864" y="2749685"/>
                  <a:pt x="2081719" y="2756170"/>
                </a:cubicBezTo>
                <a:cubicBezTo>
                  <a:pt x="2253574" y="2762655"/>
                  <a:pt x="2441642" y="2780489"/>
                  <a:pt x="2607012" y="2785353"/>
                </a:cubicBezTo>
                <a:cubicBezTo>
                  <a:pt x="2772382" y="2790217"/>
                  <a:pt x="2942617" y="2829128"/>
                  <a:pt x="3073940" y="2785353"/>
                </a:cubicBezTo>
                <a:cubicBezTo>
                  <a:pt x="3205264" y="2741579"/>
                  <a:pt x="3310647" y="2678349"/>
                  <a:pt x="3394953" y="2522706"/>
                </a:cubicBezTo>
                <a:cubicBezTo>
                  <a:pt x="3479259" y="2367064"/>
                  <a:pt x="3536004" y="2088204"/>
                  <a:pt x="3579778" y="1851498"/>
                </a:cubicBezTo>
                <a:cubicBezTo>
                  <a:pt x="3623552" y="1614792"/>
                  <a:pt x="3625174" y="1290536"/>
                  <a:pt x="3657600" y="1102468"/>
                </a:cubicBezTo>
                <a:cubicBezTo>
                  <a:pt x="3690026" y="914400"/>
                  <a:pt x="3717587" y="883596"/>
                  <a:pt x="3774332" y="723089"/>
                </a:cubicBezTo>
                <a:cubicBezTo>
                  <a:pt x="3831077" y="562583"/>
                  <a:pt x="3827834" y="252918"/>
                  <a:pt x="3998068" y="139429"/>
                </a:cubicBezTo>
                <a:cubicBezTo>
                  <a:pt x="4168302" y="25940"/>
                  <a:pt x="4625502" y="30804"/>
                  <a:pt x="4795736" y="42153"/>
                </a:cubicBezTo>
                <a:cubicBezTo>
                  <a:pt x="4965970" y="53502"/>
                  <a:pt x="4969213" y="103761"/>
                  <a:pt x="5019472" y="207523"/>
                </a:cubicBezTo>
                <a:cubicBezTo>
                  <a:pt x="5069731" y="311285"/>
                  <a:pt x="5034063" y="517187"/>
                  <a:pt x="5097293" y="664723"/>
                </a:cubicBezTo>
                <a:cubicBezTo>
                  <a:pt x="5160523" y="812259"/>
                  <a:pt x="5248072" y="1011676"/>
                  <a:pt x="5398851" y="1092740"/>
                </a:cubicBezTo>
                <a:cubicBezTo>
                  <a:pt x="5549630" y="1173804"/>
                  <a:pt x="5854430" y="1188395"/>
                  <a:pt x="6001966" y="1151106"/>
                </a:cubicBezTo>
                <a:cubicBezTo>
                  <a:pt x="6149502" y="1113817"/>
                  <a:pt x="6222460" y="988979"/>
                  <a:pt x="6284068" y="869004"/>
                </a:cubicBezTo>
                <a:cubicBezTo>
                  <a:pt x="6345677" y="749030"/>
                  <a:pt x="6353783" y="528536"/>
                  <a:pt x="6371617" y="431259"/>
                </a:cubicBezTo>
                <a:cubicBezTo>
                  <a:pt x="6389451" y="333982"/>
                  <a:pt x="6378102" y="325876"/>
                  <a:pt x="6391072" y="285344"/>
                </a:cubicBezTo>
                <a:cubicBezTo>
                  <a:pt x="6404042" y="244812"/>
                  <a:pt x="6345676" y="209145"/>
                  <a:pt x="6449438" y="188068"/>
                </a:cubicBezTo>
                <a:cubicBezTo>
                  <a:pt x="6553200" y="166992"/>
                  <a:pt x="6893668" y="163749"/>
                  <a:pt x="7013642" y="158885"/>
                </a:cubicBezTo>
                <a:cubicBezTo>
                  <a:pt x="7133616" y="154021"/>
                  <a:pt x="7151450" y="156453"/>
                  <a:pt x="7169285" y="15888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09800" y="6096000"/>
            <a:ext cx="1757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Lake Washington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4572000"/>
            <a:ext cx="2288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Lake Union/Ship Canal</a:t>
            </a:r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937097" y="3046698"/>
            <a:ext cx="6955277" cy="179961"/>
          </a:xfrm>
          <a:custGeom>
            <a:avLst/>
            <a:gdLst>
              <a:gd name="connsiteX0" fmla="*/ 0 w 6955277"/>
              <a:gd name="connsiteY0" fmla="*/ 119974 h 179961"/>
              <a:gd name="connsiteX1" fmla="*/ 204281 w 6955277"/>
              <a:gd name="connsiteY1" fmla="*/ 32425 h 179961"/>
              <a:gd name="connsiteX2" fmla="*/ 535022 w 6955277"/>
              <a:gd name="connsiteY2" fmla="*/ 149157 h 179961"/>
              <a:gd name="connsiteX3" fmla="*/ 836579 w 6955277"/>
              <a:gd name="connsiteY3" fmla="*/ 100519 h 179961"/>
              <a:gd name="connsiteX4" fmla="*/ 1089498 w 6955277"/>
              <a:gd name="connsiteY4" fmla="*/ 61608 h 179961"/>
              <a:gd name="connsiteX5" fmla="*/ 1410511 w 6955277"/>
              <a:gd name="connsiteY5" fmla="*/ 178340 h 179961"/>
              <a:gd name="connsiteX6" fmla="*/ 1867711 w 6955277"/>
              <a:gd name="connsiteY6" fmla="*/ 71336 h 179961"/>
              <a:gd name="connsiteX7" fmla="*/ 2276273 w 6955277"/>
              <a:gd name="connsiteY7" fmla="*/ 119974 h 179961"/>
              <a:gd name="connsiteX8" fmla="*/ 2519464 w 6955277"/>
              <a:gd name="connsiteY8" fmla="*/ 139430 h 179961"/>
              <a:gd name="connsiteX9" fmla="*/ 2830749 w 6955277"/>
              <a:gd name="connsiteY9" fmla="*/ 51881 h 179961"/>
              <a:gd name="connsiteX10" fmla="*/ 3258766 w 6955277"/>
              <a:gd name="connsiteY10" fmla="*/ 110247 h 179961"/>
              <a:gd name="connsiteX11" fmla="*/ 3667328 w 6955277"/>
              <a:gd name="connsiteY11" fmla="*/ 61608 h 179961"/>
              <a:gd name="connsiteX12" fmla="*/ 4134256 w 6955277"/>
              <a:gd name="connsiteY12" fmla="*/ 81064 h 179961"/>
              <a:gd name="connsiteX13" fmla="*/ 4572000 w 6955277"/>
              <a:gd name="connsiteY13" fmla="*/ 12970 h 179961"/>
              <a:gd name="connsiteX14" fmla="*/ 5204298 w 6955277"/>
              <a:gd name="connsiteY14" fmla="*/ 90791 h 179961"/>
              <a:gd name="connsiteX15" fmla="*/ 5603132 w 6955277"/>
              <a:gd name="connsiteY15" fmla="*/ 22698 h 179961"/>
              <a:gd name="connsiteX16" fmla="*/ 5953328 w 6955277"/>
              <a:gd name="connsiteY16" fmla="*/ 3242 h 179961"/>
              <a:gd name="connsiteX17" fmla="*/ 6293796 w 6955277"/>
              <a:gd name="connsiteY17" fmla="*/ 42153 h 179961"/>
              <a:gd name="connsiteX18" fmla="*/ 6585626 w 6955277"/>
              <a:gd name="connsiteY18" fmla="*/ 3242 h 179961"/>
              <a:gd name="connsiteX19" fmla="*/ 6955277 w 6955277"/>
              <a:gd name="connsiteY19" fmla="*/ 42153 h 179961"/>
              <a:gd name="connsiteX20" fmla="*/ 6955277 w 6955277"/>
              <a:gd name="connsiteY20" fmla="*/ 42153 h 179961"/>
              <a:gd name="connsiteX21" fmla="*/ 6955277 w 6955277"/>
              <a:gd name="connsiteY21" fmla="*/ 42153 h 179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955277" h="179961">
                <a:moveTo>
                  <a:pt x="0" y="119974"/>
                </a:moveTo>
                <a:cubicBezTo>
                  <a:pt x="57555" y="73767"/>
                  <a:pt x="115111" y="27561"/>
                  <a:pt x="204281" y="32425"/>
                </a:cubicBezTo>
                <a:cubicBezTo>
                  <a:pt x="293451" y="37289"/>
                  <a:pt x="429639" y="137808"/>
                  <a:pt x="535022" y="149157"/>
                </a:cubicBezTo>
                <a:cubicBezTo>
                  <a:pt x="640405" y="160506"/>
                  <a:pt x="836579" y="100519"/>
                  <a:pt x="836579" y="100519"/>
                </a:cubicBezTo>
                <a:cubicBezTo>
                  <a:pt x="928992" y="85928"/>
                  <a:pt x="993843" y="48638"/>
                  <a:pt x="1089498" y="61608"/>
                </a:cubicBezTo>
                <a:cubicBezTo>
                  <a:pt x="1185153" y="74578"/>
                  <a:pt x="1280809" y="176719"/>
                  <a:pt x="1410511" y="178340"/>
                </a:cubicBezTo>
                <a:cubicBezTo>
                  <a:pt x="1540213" y="179961"/>
                  <a:pt x="1723417" y="81064"/>
                  <a:pt x="1867711" y="71336"/>
                </a:cubicBezTo>
                <a:cubicBezTo>
                  <a:pt x="2012005" y="61608"/>
                  <a:pt x="2167648" y="108625"/>
                  <a:pt x="2276273" y="119974"/>
                </a:cubicBezTo>
                <a:cubicBezTo>
                  <a:pt x="2384899" y="131323"/>
                  <a:pt x="2427051" y="150779"/>
                  <a:pt x="2519464" y="139430"/>
                </a:cubicBezTo>
                <a:cubicBezTo>
                  <a:pt x="2611877" y="128081"/>
                  <a:pt x="2707532" y="56745"/>
                  <a:pt x="2830749" y="51881"/>
                </a:cubicBezTo>
                <a:cubicBezTo>
                  <a:pt x="2953966" y="47017"/>
                  <a:pt x="3119336" y="108626"/>
                  <a:pt x="3258766" y="110247"/>
                </a:cubicBezTo>
                <a:cubicBezTo>
                  <a:pt x="3398196" y="111868"/>
                  <a:pt x="3521413" y="66472"/>
                  <a:pt x="3667328" y="61608"/>
                </a:cubicBezTo>
                <a:cubicBezTo>
                  <a:pt x="3813243" y="56744"/>
                  <a:pt x="3983477" y="89170"/>
                  <a:pt x="4134256" y="81064"/>
                </a:cubicBezTo>
                <a:cubicBezTo>
                  <a:pt x="4285035" y="72958"/>
                  <a:pt x="4393660" y="11349"/>
                  <a:pt x="4572000" y="12970"/>
                </a:cubicBezTo>
                <a:cubicBezTo>
                  <a:pt x="4750340" y="14591"/>
                  <a:pt x="5032443" y="89170"/>
                  <a:pt x="5204298" y="90791"/>
                </a:cubicBezTo>
                <a:cubicBezTo>
                  <a:pt x="5376153" y="92412"/>
                  <a:pt x="5478294" y="37290"/>
                  <a:pt x="5603132" y="22698"/>
                </a:cubicBezTo>
                <a:cubicBezTo>
                  <a:pt x="5727970" y="8106"/>
                  <a:pt x="5838217" y="0"/>
                  <a:pt x="5953328" y="3242"/>
                </a:cubicBezTo>
                <a:cubicBezTo>
                  <a:pt x="6068439" y="6485"/>
                  <a:pt x="6188413" y="42153"/>
                  <a:pt x="6293796" y="42153"/>
                </a:cubicBezTo>
                <a:cubicBezTo>
                  <a:pt x="6399179" y="42153"/>
                  <a:pt x="6475379" y="3242"/>
                  <a:pt x="6585626" y="3242"/>
                </a:cubicBezTo>
                <a:cubicBezTo>
                  <a:pt x="6695873" y="3242"/>
                  <a:pt x="6955277" y="42153"/>
                  <a:pt x="6955277" y="42153"/>
                </a:cubicBezTo>
                <a:lnTo>
                  <a:pt x="6955277" y="42153"/>
                </a:lnTo>
                <a:lnTo>
                  <a:pt x="6955277" y="42153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924800" y="2983468"/>
            <a:ext cx="3048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229600" y="2907268"/>
            <a:ext cx="7665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360 g</a:t>
            </a:r>
          </a:p>
          <a:p>
            <a:r>
              <a:rPr lang="en-US" dirty="0" smtClean="0"/>
              <a:t>Puget </a:t>
            </a:r>
          </a:p>
          <a:p>
            <a:r>
              <a:rPr lang="en-US" dirty="0" smtClean="0"/>
              <a:t>Sound</a:t>
            </a:r>
            <a:endParaRPr lang="en-US" dirty="0"/>
          </a:p>
        </p:txBody>
      </p:sp>
      <p:sp>
        <p:nvSpPr>
          <p:cNvPr id="12" name="Down Arrow 11"/>
          <p:cNvSpPr/>
          <p:nvPr/>
        </p:nvSpPr>
        <p:spPr>
          <a:xfrm>
            <a:off x="6400800" y="2386060"/>
            <a:ext cx="152400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2895600" y="2450068"/>
            <a:ext cx="228600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243614" y="1992868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4.8 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667000" y="1992868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110 g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4724400" y="2983468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800600" y="2602468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140 g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1771471"/>
            <a:ext cx="164179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Bridges	    3 g</a:t>
            </a:r>
          </a:p>
          <a:p>
            <a:r>
              <a:rPr lang="en-US" dirty="0" smtClean="0"/>
              <a:t>CSOs	  12 g</a:t>
            </a:r>
          </a:p>
          <a:p>
            <a:r>
              <a:rPr lang="en-US" dirty="0" smtClean="0"/>
              <a:t>Rivers	  97 g</a:t>
            </a:r>
          </a:p>
          <a:p>
            <a:r>
              <a:rPr lang="en-US" dirty="0" smtClean="0"/>
              <a:t>Local Dr.	450 g</a:t>
            </a:r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990600" y="3124200"/>
            <a:ext cx="978408" cy="484632"/>
          </a:xfrm>
          <a:prstGeom prst="rightArrow">
            <a:avLst>
              <a:gd name="adj1" fmla="val 63319"/>
              <a:gd name="adj2" fmla="val 50000"/>
            </a:avLst>
          </a:prstGeom>
          <a:scene3d>
            <a:camera prst="orthographicFront">
              <a:rot lat="0" lon="0" rev="194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209800" y="6858000"/>
            <a:ext cx="2279791" cy="92333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562 g + 110 g = 672 g</a:t>
            </a:r>
          </a:p>
          <a:p>
            <a:endParaRPr lang="en-US" dirty="0" smtClean="0"/>
          </a:p>
          <a:p>
            <a:r>
              <a:rPr lang="en-US" dirty="0" smtClean="0"/>
              <a:t>672 g – 140 g = 532 g </a:t>
            </a:r>
            <a:endParaRPr lang="en-US" dirty="0"/>
          </a:p>
        </p:txBody>
      </p:sp>
      <p:sp>
        <p:nvSpPr>
          <p:cNvPr id="21" name="Up-Down Arrow 20"/>
          <p:cNvSpPr/>
          <p:nvPr/>
        </p:nvSpPr>
        <p:spPr>
          <a:xfrm>
            <a:off x="3581400" y="2514600"/>
            <a:ext cx="609600" cy="121615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419600" y="3505200"/>
            <a:ext cx="1523174" cy="73866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Bridges	    1 g</a:t>
            </a:r>
          </a:p>
          <a:p>
            <a:r>
              <a:rPr lang="en-US" sz="1400" dirty="0" smtClean="0"/>
              <a:t>CSOs	  58 g</a:t>
            </a:r>
          </a:p>
          <a:p>
            <a:r>
              <a:rPr lang="en-US" sz="1400" dirty="0" smtClean="0"/>
              <a:t>Local Dr.	  40 g</a:t>
            </a:r>
            <a:endParaRPr lang="en-US" sz="1400" dirty="0"/>
          </a:p>
        </p:txBody>
      </p:sp>
      <p:sp>
        <p:nvSpPr>
          <p:cNvPr id="23" name="Right Arrow 22"/>
          <p:cNvSpPr/>
          <p:nvPr/>
        </p:nvSpPr>
        <p:spPr>
          <a:xfrm>
            <a:off x="5943600" y="37338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209800" y="3276600"/>
            <a:ext cx="692818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672 g</a:t>
            </a:r>
            <a:endParaRPr lang="en-US" dirty="0"/>
          </a:p>
        </p:txBody>
      </p:sp>
      <p:sp>
        <p:nvSpPr>
          <p:cNvPr id="25" name="Right Arrow 24"/>
          <p:cNvSpPr/>
          <p:nvPr/>
        </p:nvSpPr>
        <p:spPr>
          <a:xfrm>
            <a:off x="3886200" y="5791200"/>
            <a:ext cx="978408" cy="408432"/>
          </a:xfrm>
          <a:prstGeom prst="rightArrow">
            <a:avLst>
              <a:gd name="adj1" fmla="val 63319"/>
              <a:gd name="adj2" fmla="val 50000"/>
            </a:avLst>
          </a:prstGeom>
          <a:scene3d>
            <a:camera prst="orthographicFront">
              <a:rot lat="0" lon="0" rev="194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048000" y="5181600"/>
            <a:ext cx="1359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Deep Burial </a:t>
            </a:r>
          </a:p>
          <a:p>
            <a:r>
              <a:rPr lang="en-US" dirty="0" smtClean="0"/>
              <a:t>~350 g</a:t>
            </a:r>
            <a:endParaRPr lang="en-US" dirty="0"/>
          </a:p>
        </p:txBody>
      </p:sp>
      <p:sp>
        <p:nvSpPr>
          <p:cNvPr id="27" name="Up Arrow 26"/>
          <p:cNvSpPr/>
          <p:nvPr/>
        </p:nvSpPr>
        <p:spPr>
          <a:xfrm>
            <a:off x="3657600" y="2362200"/>
            <a:ext cx="381000" cy="7498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505200" y="1676400"/>
            <a:ext cx="1371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Volatilization</a:t>
            </a:r>
          </a:p>
          <a:p>
            <a:r>
              <a:rPr lang="en-US" dirty="0" smtClean="0"/>
              <a:t>~185 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6" grpId="0"/>
      <p:bldP spid="27" grpId="0" animBg="1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Fate Model Sensitivity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Sensitivity Analysis</a:t>
            </a:r>
          </a:p>
          <a:p>
            <a:pPr lvl="1"/>
            <a:r>
              <a:rPr lang="en-US" dirty="0" smtClean="0"/>
              <a:t>Overall, model most sensitive to </a:t>
            </a:r>
            <a:r>
              <a:rPr lang="en-US" dirty="0" err="1" smtClean="0"/>
              <a:t>octanol</a:t>
            </a:r>
            <a:r>
              <a:rPr lang="en-US" dirty="0" smtClean="0"/>
              <a:t>-water partition coefficient (</a:t>
            </a:r>
            <a:r>
              <a:rPr lang="en-US" dirty="0" err="1" smtClean="0"/>
              <a:t>Kow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Water column concentration/mass most sensitive to PCB loading rate</a:t>
            </a:r>
          </a:p>
          <a:p>
            <a:pPr lvl="1"/>
            <a:r>
              <a:rPr lang="en-US" dirty="0" smtClean="0"/>
              <a:t>Water column concentrations also sensitive to a number of other variables – e.g., concentration of solids in water and sediment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Fate Model Uncertainty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Uncertainty Analysis</a:t>
            </a:r>
          </a:p>
          <a:p>
            <a:pPr lvl="1"/>
            <a:r>
              <a:rPr lang="en-US" dirty="0" smtClean="0"/>
              <a:t>Low and high log</a:t>
            </a:r>
            <a:r>
              <a:rPr lang="en-US" baseline="-25000" dirty="0" smtClean="0"/>
              <a:t>10</a:t>
            </a:r>
            <a:r>
              <a:rPr lang="en-US" dirty="0" smtClean="0"/>
              <a:t>(</a:t>
            </a:r>
            <a:r>
              <a:rPr lang="en-US" dirty="0" err="1" smtClean="0"/>
              <a:t>K</a:t>
            </a:r>
            <a:r>
              <a:rPr lang="en-US" baseline="-25000" dirty="0" err="1" smtClean="0"/>
              <a:t>ow</a:t>
            </a:r>
            <a:r>
              <a:rPr lang="en-US" dirty="0" smtClean="0"/>
              <a:t>) – 6.01 and 6.86 (PCB-66 and PCB-153)</a:t>
            </a:r>
          </a:p>
          <a:p>
            <a:pPr lvl="1"/>
            <a:r>
              <a:rPr lang="en-US" dirty="0" smtClean="0"/>
              <a:t>Low and high tPCB loading rate – 0.333 and 0.889 kg yr</a:t>
            </a:r>
            <a:r>
              <a:rPr lang="en-US" baseline="30000" dirty="0" smtClean="0"/>
              <a:t>-1</a:t>
            </a:r>
          </a:p>
          <a:p>
            <a:pPr lvl="1"/>
            <a:r>
              <a:rPr lang="en-US" dirty="0" smtClean="0"/>
              <a:t>Model relatively more sensitive to tPCB loading uncertainty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Fate Model</a:t>
            </a:r>
            <a:br>
              <a:rPr lang="en-US" dirty="0" smtClean="0"/>
            </a:br>
            <a:r>
              <a:rPr lang="en-US" dirty="0" smtClean="0"/>
              <a:t>Forecast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19600" y="381000"/>
            <a:ext cx="392197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Forecast Model Performance 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tPCB</a:t>
            </a:r>
            <a:r>
              <a:rPr lang="en-US" sz="2400" dirty="0" smtClean="0"/>
              <a:t> loading reduction</a:t>
            </a:r>
          </a:p>
          <a:p>
            <a:r>
              <a:rPr lang="en-US" sz="2400" dirty="0" smtClean="0"/>
              <a:t>From 672 g/yr to ????)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tPCB</a:t>
            </a:r>
            <a:r>
              <a:rPr lang="en-US" sz="2400" dirty="0" smtClean="0"/>
              <a:t> mass in lake into future?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650" y="2286000"/>
            <a:ext cx="8901113" cy="416560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10" name="Freeform 9"/>
          <p:cNvSpPr/>
          <p:nvPr/>
        </p:nvSpPr>
        <p:spPr>
          <a:xfrm>
            <a:off x="1118586" y="2743200"/>
            <a:ext cx="648070" cy="1038687"/>
          </a:xfrm>
          <a:custGeom>
            <a:avLst/>
            <a:gdLst>
              <a:gd name="connsiteX0" fmla="*/ 0 w 648070"/>
              <a:gd name="connsiteY0" fmla="*/ 0 h 1038687"/>
              <a:gd name="connsiteX1" fmla="*/ 248575 w 648070"/>
              <a:gd name="connsiteY1" fmla="*/ 594804 h 1038687"/>
              <a:gd name="connsiteX2" fmla="*/ 497150 w 648070"/>
              <a:gd name="connsiteY2" fmla="*/ 896645 h 1038687"/>
              <a:gd name="connsiteX3" fmla="*/ 648070 w 648070"/>
              <a:gd name="connsiteY3" fmla="*/ 1038687 h 103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070" h="1038687">
                <a:moveTo>
                  <a:pt x="0" y="0"/>
                </a:moveTo>
                <a:cubicBezTo>
                  <a:pt x="82858" y="222681"/>
                  <a:pt x="165717" y="445363"/>
                  <a:pt x="248575" y="594804"/>
                </a:cubicBezTo>
                <a:cubicBezTo>
                  <a:pt x="331433" y="744245"/>
                  <a:pt x="430568" y="822665"/>
                  <a:pt x="497150" y="896645"/>
                </a:cubicBezTo>
                <a:cubicBezTo>
                  <a:pt x="563732" y="970625"/>
                  <a:pt x="605901" y="1004656"/>
                  <a:pt x="648070" y="1038687"/>
                </a:cubicBezTo>
              </a:path>
            </a:pathLst>
          </a:custGeom>
          <a:ln w="31750">
            <a:solidFill>
              <a:schemeClr val="accent3">
                <a:lumMod val="60000"/>
                <a:lumOff val="40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118586" y="2965142"/>
            <a:ext cx="710214" cy="976543"/>
          </a:xfrm>
          <a:custGeom>
            <a:avLst/>
            <a:gdLst>
              <a:gd name="connsiteX0" fmla="*/ 0 w 710214"/>
              <a:gd name="connsiteY0" fmla="*/ 0 h 976543"/>
              <a:gd name="connsiteX1" fmla="*/ 177554 w 710214"/>
              <a:gd name="connsiteY1" fmla="*/ 372862 h 976543"/>
              <a:gd name="connsiteX2" fmla="*/ 363985 w 710214"/>
              <a:gd name="connsiteY2" fmla="*/ 665825 h 976543"/>
              <a:gd name="connsiteX3" fmla="*/ 585927 w 710214"/>
              <a:gd name="connsiteY3" fmla="*/ 887767 h 976543"/>
              <a:gd name="connsiteX4" fmla="*/ 710214 w 710214"/>
              <a:gd name="connsiteY4" fmla="*/ 976543 h 97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214" h="976543">
                <a:moveTo>
                  <a:pt x="0" y="0"/>
                </a:moveTo>
                <a:cubicBezTo>
                  <a:pt x="58445" y="130945"/>
                  <a:pt x="116890" y="261891"/>
                  <a:pt x="177554" y="372862"/>
                </a:cubicBezTo>
                <a:cubicBezTo>
                  <a:pt x="238218" y="483833"/>
                  <a:pt x="295923" y="580008"/>
                  <a:pt x="363985" y="665825"/>
                </a:cubicBezTo>
                <a:cubicBezTo>
                  <a:pt x="432047" y="751642"/>
                  <a:pt x="528222" y="835981"/>
                  <a:pt x="585927" y="887767"/>
                </a:cubicBezTo>
                <a:cubicBezTo>
                  <a:pt x="643632" y="939553"/>
                  <a:pt x="676923" y="958048"/>
                  <a:pt x="710214" y="976543"/>
                </a:cubicBezTo>
              </a:path>
            </a:pathLst>
          </a:custGeom>
          <a:ln w="25400">
            <a:solidFill>
              <a:schemeClr val="accent3">
                <a:lumMod val="60000"/>
                <a:lumOff val="40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118586" y="5308847"/>
            <a:ext cx="124288" cy="106532"/>
          </a:xfrm>
          <a:custGeom>
            <a:avLst/>
            <a:gdLst>
              <a:gd name="connsiteX0" fmla="*/ 0 w 124288"/>
              <a:gd name="connsiteY0" fmla="*/ 0 h 106532"/>
              <a:gd name="connsiteX1" fmla="*/ 35511 w 124288"/>
              <a:gd name="connsiteY1" fmla="*/ 62143 h 106532"/>
              <a:gd name="connsiteX2" fmla="*/ 124288 w 124288"/>
              <a:gd name="connsiteY2" fmla="*/ 106532 h 10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288" h="106532">
                <a:moveTo>
                  <a:pt x="0" y="0"/>
                </a:moveTo>
                <a:cubicBezTo>
                  <a:pt x="7398" y="22194"/>
                  <a:pt x="14796" y="44388"/>
                  <a:pt x="35511" y="62143"/>
                </a:cubicBezTo>
                <a:cubicBezTo>
                  <a:pt x="56226" y="79898"/>
                  <a:pt x="90257" y="93215"/>
                  <a:pt x="124288" y="106532"/>
                </a:cubicBezTo>
              </a:path>
            </a:pathLst>
          </a:custGeom>
          <a:ln w="25400">
            <a:solidFill>
              <a:schemeClr val="accent3">
                <a:lumMod val="60000"/>
                <a:lumOff val="40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705600" y="2438400"/>
            <a:ext cx="1159933" cy="369332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Total Mass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7742" y="2895600"/>
            <a:ext cx="1568058" cy="369332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Sediment Mass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/>
          <p:cNvCxnSpPr>
            <a:stCxn id="13" idx="1"/>
          </p:cNvCxnSpPr>
          <p:nvPr/>
        </p:nvCxnSpPr>
        <p:spPr>
          <a:xfrm flipH="1">
            <a:off x="6019800" y="2623066"/>
            <a:ext cx="685800" cy="1201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5943600" y="2971800"/>
            <a:ext cx="7620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781800" y="5257800"/>
            <a:ext cx="1305742" cy="369332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Water Mass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5987658" y="5334000"/>
            <a:ext cx="7620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191000" y="3810000"/>
            <a:ext cx="1055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Forecast?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828800" y="3505200"/>
            <a:ext cx="783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?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780448" y="3897868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Sediment ?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219200" y="5334000"/>
            <a:ext cx="929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Water 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0132" y="1295400"/>
            <a:ext cx="514366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9334" y="6096000"/>
            <a:ext cx="90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/>
              </a:rPr>
              <a:t>http://www.kingcounty.gov/environment/watersheds/cedar-river-lake-wa/pcb-pbde-loadings.aspx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96168" y="5638800"/>
            <a:ext cx="3395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Search:  lake </a:t>
            </a:r>
            <a:r>
              <a:rPr lang="en-US" dirty="0" err="1" smtClean="0"/>
              <a:t>washington</a:t>
            </a:r>
            <a:r>
              <a:rPr lang="en-US" dirty="0" smtClean="0"/>
              <a:t> </a:t>
            </a:r>
            <a:r>
              <a:rPr lang="en-US" dirty="0" err="1" smtClean="0"/>
              <a:t>pcb</a:t>
            </a:r>
            <a:r>
              <a:rPr lang="en-US" dirty="0" smtClean="0"/>
              <a:t> study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3138</TotalTime>
  <Words>377</Words>
  <Application>Microsoft Office PowerPoint</Application>
  <PresentationFormat>On-screen Show (4:3)</PresentationFormat>
  <Paragraphs>114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Gill Sans MT</vt:lpstr>
      <vt:lpstr>Verdana</vt:lpstr>
      <vt:lpstr>Wingdings 2</vt:lpstr>
      <vt:lpstr>Solstice</vt:lpstr>
      <vt:lpstr>Lake Washington PCB/PBDE Study Development and testing of a PCB fate model</vt:lpstr>
      <vt:lpstr>Fate Model Conceptual Diagram</vt:lpstr>
      <vt:lpstr>Active Sediment Layer</vt:lpstr>
      <vt:lpstr>Fate Model Hindcast</vt:lpstr>
      <vt:lpstr>Fate Model Hindcast</vt:lpstr>
      <vt:lpstr>Fate Model Hindcast</vt:lpstr>
      <vt:lpstr>Historical Sediment Concentrations</vt:lpstr>
      <vt:lpstr>Fate Model Hindcast</vt:lpstr>
      <vt:lpstr>PCB Loading Summary</vt:lpstr>
      <vt:lpstr>Fate Model Sensitivity Analysis</vt:lpstr>
      <vt:lpstr>Fate Model Uncertainty Analysis</vt:lpstr>
      <vt:lpstr>Fate Model Forecast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Spatial and Temporal Differences in Bulk Atmospheric Deposition in the Green River Watershed</dc:title>
  <dc:creator>JAC</dc:creator>
  <cp:lastModifiedBy>Ventur, Tom</cp:lastModifiedBy>
  <cp:revision>203</cp:revision>
  <dcterms:created xsi:type="dcterms:W3CDTF">2013-10-13T20:20:37Z</dcterms:created>
  <dcterms:modified xsi:type="dcterms:W3CDTF">2016-11-15T21:27:04Z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